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59" r:id="rId4"/>
    <p:sldId id="257" r:id="rId5"/>
    <p:sldId id="258" r:id="rId6"/>
    <p:sldId id="262" r:id="rId7"/>
    <p:sldId id="263" r:id="rId8"/>
    <p:sldId id="265" r:id="rId9"/>
    <p:sldId id="302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93" d="100"/>
          <a:sy n="93" d="100"/>
        </p:scale>
        <p:origin x="91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12/09/2023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251520" y="116632"/>
            <a:ext cx="84296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b="1" dirty="0" smtClean="0"/>
              <a:t>Introducción:</a:t>
            </a:r>
          </a:p>
          <a:p>
            <a:pPr algn="just"/>
            <a:r>
              <a:rPr lang="es-ES_tradnl" dirty="0" smtClean="0"/>
              <a:t>En este documento trataremos de describir los paneles del avión y como trabajar con el, para facilitar el uso a los pilotos virtuales. En otros documentos realizaremos procedimientos normales y de emergencias. 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44043" t="30750" b="3907"/>
          <a:stretch/>
        </p:blipFill>
        <p:spPr>
          <a:xfrm>
            <a:off x="160993" y="188640"/>
            <a:ext cx="4843056" cy="3888432"/>
          </a:xfrm>
          <a:prstGeom prst="rect">
            <a:avLst/>
          </a:prstGeom>
        </p:spPr>
      </p:pic>
      <p:sp>
        <p:nvSpPr>
          <p:cNvPr id="14" name="5 Llamada con línea 2"/>
          <p:cNvSpPr/>
          <p:nvPr/>
        </p:nvSpPr>
        <p:spPr>
          <a:xfrm>
            <a:off x="160993" y="81768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  <p:sp>
        <p:nvSpPr>
          <p:cNvPr id="15" name="5 Llamada con línea 2"/>
          <p:cNvSpPr/>
          <p:nvPr/>
        </p:nvSpPr>
        <p:spPr>
          <a:xfrm>
            <a:off x="1043608" y="81768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16" name="5 Llamada con línea 2"/>
          <p:cNvSpPr/>
          <p:nvPr/>
        </p:nvSpPr>
        <p:spPr>
          <a:xfrm>
            <a:off x="3185329" y="283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3</a:t>
            </a:r>
            <a:endParaRPr lang="es-ES_tradnl" dirty="0"/>
          </a:p>
        </p:txBody>
      </p:sp>
      <p:sp>
        <p:nvSpPr>
          <p:cNvPr id="17" name="5 Llamada con línea 2"/>
          <p:cNvSpPr/>
          <p:nvPr/>
        </p:nvSpPr>
        <p:spPr>
          <a:xfrm>
            <a:off x="4067944" y="283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4</a:t>
            </a:r>
            <a:endParaRPr lang="es-ES_tradnl" dirty="0"/>
          </a:p>
        </p:txBody>
      </p:sp>
      <p:sp>
        <p:nvSpPr>
          <p:cNvPr id="18" name="5 Llamada con línea 2"/>
          <p:cNvSpPr/>
          <p:nvPr/>
        </p:nvSpPr>
        <p:spPr>
          <a:xfrm>
            <a:off x="2082312" y="1614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_tradnl" dirty="0"/>
          </a:p>
        </p:txBody>
      </p:sp>
      <p:sp>
        <p:nvSpPr>
          <p:cNvPr id="19" name="5 Llamada con línea 2"/>
          <p:cNvSpPr/>
          <p:nvPr/>
        </p:nvSpPr>
        <p:spPr>
          <a:xfrm>
            <a:off x="377016" y="1052736"/>
            <a:ext cx="460277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21193"/>
              <a:gd name="adj6" fmla="val 213652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10</a:t>
            </a:r>
            <a:endParaRPr lang="es-ES_tradnl" dirty="0"/>
          </a:p>
        </p:txBody>
      </p:sp>
      <p:sp>
        <p:nvSpPr>
          <p:cNvPr id="20" name="5 Llamada con línea 2"/>
          <p:cNvSpPr/>
          <p:nvPr/>
        </p:nvSpPr>
        <p:spPr>
          <a:xfrm>
            <a:off x="4355976" y="1052736"/>
            <a:ext cx="432048" cy="213744"/>
          </a:xfrm>
          <a:prstGeom prst="borderCallout2">
            <a:avLst>
              <a:gd name="adj1" fmla="val 96820"/>
              <a:gd name="adj2" fmla="val 45272"/>
              <a:gd name="adj3" fmla="val 197194"/>
              <a:gd name="adj4" fmla="val 17060"/>
              <a:gd name="adj5" fmla="val 226000"/>
              <a:gd name="adj6" fmla="val -150488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11</a:t>
            </a:r>
            <a:endParaRPr lang="es-ES_tradnl" dirty="0"/>
          </a:p>
        </p:txBody>
      </p:sp>
      <p:sp>
        <p:nvSpPr>
          <p:cNvPr id="21" name="5 Llamada con línea 2"/>
          <p:cNvSpPr/>
          <p:nvPr/>
        </p:nvSpPr>
        <p:spPr>
          <a:xfrm>
            <a:off x="377016" y="1812240"/>
            <a:ext cx="460278" cy="21146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02017"/>
              <a:gd name="adj6" fmla="val 222581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12</a:t>
            </a:r>
            <a:endParaRPr lang="es-ES_tradnl" dirty="0"/>
          </a:p>
        </p:txBody>
      </p:sp>
      <p:sp>
        <p:nvSpPr>
          <p:cNvPr id="22" name="5 Llamada con línea 2"/>
          <p:cNvSpPr/>
          <p:nvPr/>
        </p:nvSpPr>
        <p:spPr>
          <a:xfrm>
            <a:off x="4572001" y="1756465"/>
            <a:ext cx="432048" cy="213744"/>
          </a:xfrm>
          <a:prstGeom prst="borderCallout2">
            <a:avLst>
              <a:gd name="adj1" fmla="val 96820"/>
              <a:gd name="adj2" fmla="val 45272"/>
              <a:gd name="adj3" fmla="val 187581"/>
              <a:gd name="adj4" fmla="val -23365"/>
              <a:gd name="adj5" fmla="val 221193"/>
              <a:gd name="adj6" fmla="val -186157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13</a:t>
            </a:r>
            <a:endParaRPr lang="es-ES_tradnl" dirty="0"/>
          </a:p>
        </p:txBody>
      </p:sp>
      <p:sp>
        <p:nvSpPr>
          <p:cNvPr id="23" name="5 Llamada con línea 2"/>
          <p:cNvSpPr/>
          <p:nvPr/>
        </p:nvSpPr>
        <p:spPr>
          <a:xfrm>
            <a:off x="611560" y="2458032"/>
            <a:ext cx="467869" cy="210109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138480"/>
              <a:gd name="adj6" fmla="val 219891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14</a:t>
            </a:r>
            <a:endParaRPr lang="es-ES_tradnl" dirty="0"/>
          </a:p>
        </p:txBody>
      </p:sp>
      <p:sp>
        <p:nvSpPr>
          <p:cNvPr id="24" name="5 Llamada con línea 2"/>
          <p:cNvSpPr/>
          <p:nvPr/>
        </p:nvSpPr>
        <p:spPr>
          <a:xfrm>
            <a:off x="2082312" y="3356992"/>
            <a:ext cx="500209" cy="21602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197159"/>
              <a:gd name="adj6" fmla="val 24533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15</a:t>
            </a:r>
            <a:endParaRPr lang="es-ES_tradnl" dirty="0"/>
          </a:p>
        </p:txBody>
      </p:sp>
      <p:sp>
        <p:nvSpPr>
          <p:cNvPr id="25" name="5 Llamada con línea 2"/>
          <p:cNvSpPr/>
          <p:nvPr/>
        </p:nvSpPr>
        <p:spPr>
          <a:xfrm>
            <a:off x="2606777" y="2561269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50033"/>
              <a:gd name="adj6" fmla="val 237128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5</a:t>
            </a:r>
            <a:endParaRPr lang="es-ES_tradnl" dirty="0"/>
          </a:p>
        </p:txBody>
      </p:sp>
      <p:sp>
        <p:nvSpPr>
          <p:cNvPr id="26" name="5 Llamada con línea 2"/>
          <p:cNvSpPr/>
          <p:nvPr/>
        </p:nvSpPr>
        <p:spPr>
          <a:xfrm>
            <a:off x="3467916" y="2454397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54840"/>
              <a:gd name="adj6" fmla="val 22286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6</a:t>
            </a:r>
            <a:endParaRPr lang="es-ES_tradnl" dirty="0"/>
          </a:p>
        </p:txBody>
      </p:sp>
      <p:sp>
        <p:nvSpPr>
          <p:cNvPr id="27" name="5 Llamada con línea 2"/>
          <p:cNvSpPr/>
          <p:nvPr/>
        </p:nvSpPr>
        <p:spPr>
          <a:xfrm>
            <a:off x="2064296" y="9160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50033"/>
              <a:gd name="adj6" fmla="val 237128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9</a:t>
            </a:r>
            <a:endParaRPr lang="es-ES_tradnl" dirty="0"/>
          </a:p>
        </p:txBody>
      </p:sp>
      <p:sp>
        <p:nvSpPr>
          <p:cNvPr id="28" name="5 Llamada con línea 2"/>
          <p:cNvSpPr/>
          <p:nvPr/>
        </p:nvSpPr>
        <p:spPr>
          <a:xfrm>
            <a:off x="2064296" y="1382413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50033"/>
              <a:gd name="adj6" fmla="val 237128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8</a:t>
            </a:r>
            <a:endParaRPr lang="es-ES_tradnl" dirty="0"/>
          </a:p>
        </p:txBody>
      </p:sp>
      <p:sp>
        <p:nvSpPr>
          <p:cNvPr id="29" name="5 Llamada con línea 2"/>
          <p:cNvSpPr/>
          <p:nvPr/>
        </p:nvSpPr>
        <p:spPr>
          <a:xfrm>
            <a:off x="1848272" y="1756465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50033"/>
              <a:gd name="adj6" fmla="val 237128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7</a:t>
            </a:r>
            <a:endParaRPr lang="es-ES_tradnl" dirty="0"/>
          </a:p>
        </p:txBody>
      </p:sp>
      <p:sp>
        <p:nvSpPr>
          <p:cNvPr id="30" name="Marcador de contenido 2"/>
          <p:cNvSpPr txBox="1">
            <a:spLocks/>
          </p:cNvSpPr>
          <p:nvPr/>
        </p:nvSpPr>
        <p:spPr>
          <a:xfrm>
            <a:off x="5287226" y="215358"/>
            <a:ext cx="3600400" cy="35736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0- Radio ADF1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1- Radio COM1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 Radio transponder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3- Radio COM2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4- Radio ADF2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5- Radio TCAS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6- Test de Sistema ATPCS</a:t>
            </a:r>
            <a:endParaRPr lang="es-MX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7- Trimmer de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elevador</a:t>
            </a:r>
            <a:endParaRPr lang="en-US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8- Trimmer de rudder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9- Trimmer de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aleron</a:t>
            </a:r>
            <a:endParaRPr lang="en-US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10- Panel de audio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izquierdo</a:t>
            </a:r>
            <a:endParaRPr lang="en-US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11- Panel de audio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derecho</a:t>
            </a:r>
            <a:endParaRPr lang="en-US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12- Panel de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evento</a:t>
            </a:r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fecha</a:t>
            </a:r>
            <a:endParaRPr lang="en-US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13- Panel auxiliary de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luz</a:t>
            </a:r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Recorder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14- Panel de strip lights</a:t>
            </a:r>
          </a:p>
          <a:p>
            <a:pPr algn="l"/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15- Panel de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cierre</a:t>
            </a:r>
            <a:r>
              <a:rPr lang="en-US" sz="1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puerta</a:t>
            </a:r>
            <a:endParaRPr lang="en-US" sz="1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0608" t="12365" r="1467" b="16537"/>
          <a:stretch/>
        </p:blipFill>
        <p:spPr>
          <a:xfrm>
            <a:off x="107504" y="116632"/>
            <a:ext cx="8784976" cy="50096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/>
          <p:cNvPicPr>
            <a:picLocks noChangeAspect="1"/>
          </p:cNvPicPr>
          <p:nvPr/>
        </p:nvPicPr>
        <p:blipFill rotWithShape="1">
          <a:blip r:embed="rId2"/>
          <a:srcRect t="5333" b="4001"/>
          <a:stretch/>
        </p:blipFill>
        <p:spPr>
          <a:xfrm>
            <a:off x="179512" y="147225"/>
            <a:ext cx="8712968" cy="4937349"/>
          </a:xfrm>
          <a:prstGeom prst="rect">
            <a:avLst/>
          </a:prstGeom>
        </p:spPr>
      </p:pic>
      <p:sp>
        <p:nvSpPr>
          <p:cNvPr id="13" name="5 Llamada con línea 2"/>
          <p:cNvSpPr/>
          <p:nvPr/>
        </p:nvSpPr>
        <p:spPr>
          <a:xfrm>
            <a:off x="827584" y="4005064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77967"/>
              <a:gd name="adj4" fmla="val 415"/>
              <a:gd name="adj5" fmla="val 269262"/>
              <a:gd name="adj6" fmla="val -10530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  <p:sp>
        <p:nvSpPr>
          <p:cNvPr id="14" name="5 Llamada con línea 2"/>
          <p:cNvSpPr/>
          <p:nvPr/>
        </p:nvSpPr>
        <p:spPr>
          <a:xfrm>
            <a:off x="395536" y="2924944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32726"/>
              <a:gd name="adj4" fmla="val 54595"/>
              <a:gd name="adj5" fmla="val 368512"/>
              <a:gd name="adj6" fmla="val 162211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15" name="5 Llamada con línea 2"/>
          <p:cNvSpPr/>
          <p:nvPr/>
        </p:nvSpPr>
        <p:spPr>
          <a:xfrm>
            <a:off x="649102" y="2599681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01924"/>
              <a:gd name="adj4" fmla="val 71527"/>
              <a:gd name="adj5" fmla="val 313753"/>
              <a:gd name="adj6" fmla="val 13512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_tradnl" dirty="0"/>
          </a:p>
        </p:txBody>
      </p:sp>
      <p:sp>
        <p:nvSpPr>
          <p:cNvPr id="16" name="5 Llamada con línea 2"/>
          <p:cNvSpPr/>
          <p:nvPr/>
        </p:nvSpPr>
        <p:spPr>
          <a:xfrm>
            <a:off x="963792" y="2509027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479140"/>
              <a:gd name="adj4" fmla="val 78299"/>
              <a:gd name="adj5" fmla="val 738133"/>
              <a:gd name="adj6" fmla="val 219777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3</a:t>
            </a:r>
            <a:endParaRPr lang="es-ES_tradnl" dirty="0"/>
          </a:p>
        </p:txBody>
      </p:sp>
      <p:sp>
        <p:nvSpPr>
          <p:cNvPr id="17" name="5 Llamada con línea 2"/>
          <p:cNvSpPr/>
          <p:nvPr/>
        </p:nvSpPr>
        <p:spPr>
          <a:xfrm>
            <a:off x="1278483" y="248816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36148"/>
              <a:gd name="adj4" fmla="val 71527"/>
              <a:gd name="adj5" fmla="val 392468"/>
              <a:gd name="adj6" fmla="val 13850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4</a:t>
            </a:r>
            <a:endParaRPr lang="es-ES_tradnl" dirty="0"/>
          </a:p>
        </p:txBody>
      </p:sp>
      <p:sp>
        <p:nvSpPr>
          <p:cNvPr id="18" name="5 Llamada con línea 2"/>
          <p:cNvSpPr/>
          <p:nvPr/>
        </p:nvSpPr>
        <p:spPr>
          <a:xfrm>
            <a:off x="1595043" y="2325538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63528"/>
              <a:gd name="adj4" fmla="val 166342"/>
              <a:gd name="adj5" fmla="val 478029"/>
              <a:gd name="adj6" fmla="val 558407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6</a:t>
            </a:r>
            <a:endParaRPr lang="es-ES_tradnl" dirty="0"/>
          </a:p>
        </p:txBody>
      </p:sp>
      <p:sp>
        <p:nvSpPr>
          <p:cNvPr id="19" name="5 Llamada con línea 2"/>
          <p:cNvSpPr/>
          <p:nvPr/>
        </p:nvSpPr>
        <p:spPr>
          <a:xfrm>
            <a:off x="1907704" y="1772816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01924"/>
              <a:gd name="adj4" fmla="val 71527"/>
              <a:gd name="adj5" fmla="val 313753"/>
              <a:gd name="adj6" fmla="val 13512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5</a:t>
            </a:r>
            <a:endParaRPr lang="es-ES_tradnl" dirty="0"/>
          </a:p>
        </p:txBody>
      </p:sp>
      <p:sp>
        <p:nvSpPr>
          <p:cNvPr id="20" name="5 Llamada con línea 2"/>
          <p:cNvSpPr/>
          <p:nvPr/>
        </p:nvSpPr>
        <p:spPr>
          <a:xfrm>
            <a:off x="1278483" y="4509120"/>
            <a:ext cx="216024" cy="213744"/>
          </a:xfrm>
          <a:prstGeom prst="borderCallout2">
            <a:avLst>
              <a:gd name="adj1" fmla="val 52328"/>
              <a:gd name="adj2" fmla="val 96066"/>
              <a:gd name="adj3" fmla="val 23959"/>
              <a:gd name="adj4" fmla="val 328885"/>
              <a:gd name="adj5" fmla="val -31910"/>
              <a:gd name="adj6" fmla="val 717562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7</a:t>
            </a:r>
            <a:endParaRPr lang="es-ES_tradnl" dirty="0"/>
          </a:p>
        </p:txBody>
      </p:sp>
      <p:sp>
        <p:nvSpPr>
          <p:cNvPr id="21" name="5 Llamada con línea 2"/>
          <p:cNvSpPr/>
          <p:nvPr/>
        </p:nvSpPr>
        <p:spPr>
          <a:xfrm>
            <a:off x="3419872" y="2184144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01924"/>
              <a:gd name="adj4" fmla="val 71527"/>
              <a:gd name="adj5" fmla="val 313753"/>
              <a:gd name="adj6" fmla="val 13512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8</a:t>
            </a:r>
            <a:endParaRPr lang="es-ES_tradnl" dirty="0"/>
          </a:p>
        </p:txBody>
      </p:sp>
      <p:sp>
        <p:nvSpPr>
          <p:cNvPr id="22" name="5 Llamada con línea 2"/>
          <p:cNvSpPr/>
          <p:nvPr/>
        </p:nvSpPr>
        <p:spPr>
          <a:xfrm>
            <a:off x="4427984" y="1851712"/>
            <a:ext cx="432048" cy="209136"/>
          </a:xfrm>
          <a:prstGeom prst="borderCallout2">
            <a:avLst>
              <a:gd name="adj1" fmla="val 96820"/>
              <a:gd name="adj2" fmla="val 45272"/>
              <a:gd name="adj3" fmla="val 232726"/>
              <a:gd name="adj4" fmla="val 54595"/>
              <a:gd name="adj5" fmla="val 358019"/>
              <a:gd name="adj6" fmla="val 109723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15</a:t>
            </a:r>
            <a:endParaRPr lang="es-ES_tradnl" dirty="0"/>
          </a:p>
        </p:txBody>
      </p:sp>
      <p:sp>
        <p:nvSpPr>
          <p:cNvPr id="23" name="5 Llamada con línea 2"/>
          <p:cNvSpPr/>
          <p:nvPr/>
        </p:nvSpPr>
        <p:spPr>
          <a:xfrm>
            <a:off x="3923928" y="1772816"/>
            <a:ext cx="432048" cy="213744"/>
          </a:xfrm>
          <a:prstGeom prst="borderCallout2">
            <a:avLst>
              <a:gd name="adj1" fmla="val 96820"/>
              <a:gd name="adj2" fmla="val 45272"/>
              <a:gd name="adj3" fmla="val 201924"/>
              <a:gd name="adj4" fmla="val 71527"/>
              <a:gd name="adj5" fmla="val 293219"/>
              <a:gd name="adj6" fmla="val 119882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14</a:t>
            </a:r>
            <a:endParaRPr lang="es-ES_tradnl" dirty="0"/>
          </a:p>
        </p:txBody>
      </p:sp>
      <p:sp>
        <p:nvSpPr>
          <p:cNvPr id="24" name="5 Llamada con línea 2"/>
          <p:cNvSpPr/>
          <p:nvPr/>
        </p:nvSpPr>
        <p:spPr>
          <a:xfrm>
            <a:off x="3885957" y="2163106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01924"/>
              <a:gd name="adj4" fmla="val 71527"/>
              <a:gd name="adj5" fmla="val 313753"/>
              <a:gd name="adj6" fmla="val 13512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9</a:t>
            </a:r>
            <a:endParaRPr lang="es-ES_tradnl" dirty="0"/>
          </a:p>
        </p:txBody>
      </p:sp>
      <p:sp>
        <p:nvSpPr>
          <p:cNvPr id="25" name="5 Llamada con línea 2"/>
          <p:cNvSpPr/>
          <p:nvPr/>
        </p:nvSpPr>
        <p:spPr>
          <a:xfrm>
            <a:off x="3869731" y="3790783"/>
            <a:ext cx="432048" cy="209136"/>
          </a:xfrm>
          <a:prstGeom prst="borderCallout2">
            <a:avLst>
              <a:gd name="adj1" fmla="val 96820"/>
              <a:gd name="adj2" fmla="val 45272"/>
              <a:gd name="adj3" fmla="val 155774"/>
              <a:gd name="adj4" fmla="val 41050"/>
              <a:gd name="adj5" fmla="val 155145"/>
              <a:gd name="adj6" fmla="val 8940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/>
              <a:t>1</a:t>
            </a:r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26" name="5 Llamada con línea 2"/>
          <p:cNvSpPr/>
          <p:nvPr/>
        </p:nvSpPr>
        <p:spPr>
          <a:xfrm>
            <a:off x="3853505" y="3031816"/>
            <a:ext cx="432048" cy="213744"/>
          </a:xfrm>
          <a:prstGeom prst="borderCallout2">
            <a:avLst>
              <a:gd name="adj1" fmla="val 96820"/>
              <a:gd name="adj2" fmla="val 45272"/>
              <a:gd name="adj3" fmla="val 157432"/>
              <a:gd name="adj4" fmla="val 42743"/>
              <a:gd name="adj5" fmla="val 156323"/>
              <a:gd name="adj6" fmla="val 109723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10</a:t>
            </a:r>
            <a:endParaRPr lang="es-ES_tradnl" dirty="0"/>
          </a:p>
        </p:txBody>
      </p:sp>
      <p:sp>
        <p:nvSpPr>
          <p:cNvPr id="27" name="5 Llamada con línea 2"/>
          <p:cNvSpPr/>
          <p:nvPr/>
        </p:nvSpPr>
        <p:spPr>
          <a:xfrm>
            <a:off x="4544786" y="3739952"/>
            <a:ext cx="432048" cy="209136"/>
          </a:xfrm>
          <a:prstGeom prst="borderCallout2">
            <a:avLst>
              <a:gd name="adj1" fmla="val 93322"/>
              <a:gd name="adj2" fmla="val 84214"/>
              <a:gd name="adj3" fmla="val 533538"/>
              <a:gd name="adj4" fmla="val 85072"/>
              <a:gd name="adj5" fmla="val 543404"/>
              <a:gd name="adj6" fmla="val 403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17</a:t>
            </a:r>
            <a:endParaRPr lang="es-ES_tradnl" dirty="0"/>
          </a:p>
        </p:txBody>
      </p:sp>
      <p:sp>
        <p:nvSpPr>
          <p:cNvPr id="28" name="5 Llamada con línea 2"/>
          <p:cNvSpPr/>
          <p:nvPr/>
        </p:nvSpPr>
        <p:spPr>
          <a:xfrm>
            <a:off x="4544786" y="3336165"/>
            <a:ext cx="432048" cy="213744"/>
          </a:xfrm>
          <a:prstGeom prst="borderCallout2">
            <a:avLst>
              <a:gd name="adj1" fmla="val -84568"/>
              <a:gd name="adj2" fmla="val 26647"/>
              <a:gd name="adj3" fmla="val -54756"/>
              <a:gd name="adj4" fmla="val 46130"/>
              <a:gd name="adj5" fmla="val 5737"/>
              <a:gd name="adj6" fmla="val 48771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16</a:t>
            </a:r>
            <a:endParaRPr lang="es-ES_tradnl" dirty="0"/>
          </a:p>
        </p:txBody>
      </p:sp>
      <p:sp>
        <p:nvSpPr>
          <p:cNvPr id="29" name="5 Llamada con línea 2"/>
          <p:cNvSpPr/>
          <p:nvPr/>
        </p:nvSpPr>
        <p:spPr>
          <a:xfrm>
            <a:off x="4432439" y="4093655"/>
            <a:ext cx="432048" cy="209136"/>
          </a:xfrm>
          <a:prstGeom prst="borderCallout2">
            <a:avLst>
              <a:gd name="adj1" fmla="val 100317"/>
              <a:gd name="adj2" fmla="val 82521"/>
              <a:gd name="adj3" fmla="val 197747"/>
              <a:gd name="adj4" fmla="val 78300"/>
              <a:gd name="adj5" fmla="val 288063"/>
              <a:gd name="adj6" fmla="val 64008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18</a:t>
            </a:r>
            <a:endParaRPr lang="es-ES_tradnl" dirty="0"/>
          </a:p>
        </p:txBody>
      </p:sp>
      <p:sp>
        <p:nvSpPr>
          <p:cNvPr id="30" name="5 Llamada con línea 2"/>
          <p:cNvSpPr/>
          <p:nvPr/>
        </p:nvSpPr>
        <p:spPr>
          <a:xfrm>
            <a:off x="3993968" y="4779494"/>
            <a:ext cx="434015" cy="209136"/>
          </a:xfrm>
          <a:prstGeom prst="borderCallout2">
            <a:avLst>
              <a:gd name="adj1" fmla="val 40855"/>
              <a:gd name="adj2" fmla="val -443"/>
              <a:gd name="adj3" fmla="val 57835"/>
              <a:gd name="adj4" fmla="val -24982"/>
              <a:gd name="adj5" fmla="val 36219"/>
              <a:gd name="adj6" fmla="val -57899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13</a:t>
            </a:r>
            <a:endParaRPr lang="es-ES_tradnl" dirty="0"/>
          </a:p>
        </p:txBody>
      </p:sp>
      <p:sp>
        <p:nvSpPr>
          <p:cNvPr id="31" name="5 Llamada con línea 2"/>
          <p:cNvSpPr/>
          <p:nvPr/>
        </p:nvSpPr>
        <p:spPr>
          <a:xfrm>
            <a:off x="3779912" y="4435374"/>
            <a:ext cx="432048" cy="213744"/>
          </a:xfrm>
          <a:prstGeom prst="borderCallout2">
            <a:avLst>
              <a:gd name="adj1" fmla="val 96820"/>
              <a:gd name="adj2" fmla="val 45272"/>
              <a:gd name="adj3" fmla="val 133475"/>
              <a:gd name="adj4" fmla="val 74913"/>
              <a:gd name="adj5" fmla="val 132366"/>
              <a:gd name="adj6" fmla="val 140199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12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4849" b="12727"/>
          <a:stretch/>
        </p:blipFill>
        <p:spPr>
          <a:xfrm>
            <a:off x="971600" y="404663"/>
            <a:ext cx="7128792" cy="3672409"/>
          </a:xfrm>
          <a:prstGeom prst="rect">
            <a:avLst/>
          </a:prstGeom>
        </p:spPr>
      </p:pic>
      <p:sp>
        <p:nvSpPr>
          <p:cNvPr id="5" name="4 Llamada con línea 2"/>
          <p:cNvSpPr/>
          <p:nvPr/>
        </p:nvSpPr>
        <p:spPr>
          <a:xfrm>
            <a:off x="6136756" y="2110064"/>
            <a:ext cx="362875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67672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7</a:t>
            </a:r>
            <a:endParaRPr lang="es-ES_tradnl" dirty="0"/>
          </a:p>
        </p:txBody>
      </p:sp>
      <p:sp>
        <p:nvSpPr>
          <p:cNvPr id="6" name="4 Llamada con línea 2"/>
          <p:cNvSpPr/>
          <p:nvPr/>
        </p:nvSpPr>
        <p:spPr>
          <a:xfrm>
            <a:off x="2321746" y="2224340"/>
            <a:ext cx="362875" cy="285752"/>
          </a:xfrm>
          <a:prstGeom prst="borderCallout2">
            <a:avLst>
              <a:gd name="adj1" fmla="val 50154"/>
              <a:gd name="adj2" fmla="val 723"/>
              <a:gd name="adj3" fmla="val 67228"/>
              <a:gd name="adj4" fmla="val -70119"/>
              <a:gd name="adj5" fmla="val 149694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9</a:t>
            </a:r>
            <a:endParaRPr lang="es-ES_tradnl" dirty="0"/>
          </a:p>
        </p:txBody>
      </p:sp>
      <p:sp>
        <p:nvSpPr>
          <p:cNvPr id="7" name="4 Llamada con línea 2"/>
          <p:cNvSpPr/>
          <p:nvPr/>
        </p:nvSpPr>
        <p:spPr>
          <a:xfrm>
            <a:off x="4103945" y="2380859"/>
            <a:ext cx="432051" cy="285752"/>
          </a:xfrm>
          <a:prstGeom prst="borderCallout2">
            <a:avLst>
              <a:gd name="adj1" fmla="val 50154"/>
              <a:gd name="adj2" fmla="val 723"/>
              <a:gd name="adj3" fmla="val 85204"/>
              <a:gd name="adj4" fmla="val -52002"/>
              <a:gd name="adj5" fmla="val 146099"/>
              <a:gd name="adj6" fmla="val -91223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10</a:t>
            </a:r>
            <a:endParaRPr lang="es-ES_tradnl" dirty="0"/>
          </a:p>
        </p:txBody>
      </p:sp>
      <p:sp>
        <p:nvSpPr>
          <p:cNvPr id="8" name="4 Llamada con línea 2"/>
          <p:cNvSpPr/>
          <p:nvPr/>
        </p:nvSpPr>
        <p:spPr>
          <a:xfrm>
            <a:off x="3995936" y="2996952"/>
            <a:ext cx="432052" cy="285752"/>
          </a:xfrm>
          <a:prstGeom prst="borderCallout2">
            <a:avLst>
              <a:gd name="adj1" fmla="val 50154"/>
              <a:gd name="adj2" fmla="val 723"/>
              <a:gd name="adj3" fmla="val 45654"/>
              <a:gd name="adj4" fmla="val -78613"/>
              <a:gd name="adj5" fmla="val 34639"/>
              <a:gd name="adj6" fmla="val -14682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11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107504" y="5541039"/>
            <a:ext cx="89289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 smtClean="0"/>
              <a:t>Al cargar el avión, aparecerá el panel de esta manera, pues así esta dispuesto. </a:t>
            </a:r>
          </a:p>
          <a:p>
            <a:pPr algn="just"/>
            <a:r>
              <a:rPr lang="es-ES_tradnl" dirty="0" smtClean="0"/>
              <a:t>Aparecerá avión en el estado “COLD and DARK” accediendo.</a:t>
            </a:r>
          </a:p>
          <a:p>
            <a:pPr algn="just"/>
            <a:r>
              <a:rPr lang="es-ES_tradnl" dirty="0" smtClean="0"/>
              <a:t>Se deben abrir y cerrar los paneles laterales para que comience la alineación de los AHRS.</a:t>
            </a:r>
          </a:p>
          <a:p>
            <a:pPr algn="just"/>
            <a:r>
              <a:rPr lang="es-ES_tradnl" dirty="0" smtClean="0"/>
              <a:t>(0)</a:t>
            </a:r>
            <a:endParaRPr lang="es-ES_tradnl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t="5287" b="3527"/>
          <a:stretch/>
        </p:blipFill>
        <p:spPr>
          <a:xfrm>
            <a:off x="214294" y="476672"/>
            <a:ext cx="8718036" cy="4968552"/>
          </a:xfrm>
          <a:prstGeom prst="rect">
            <a:avLst/>
          </a:prstGeom>
        </p:spPr>
      </p:pic>
      <p:sp>
        <p:nvSpPr>
          <p:cNvPr id="7" name="4 Llamada con línea 2"/>
          <p:cNvSpPr/>
          <p:nvPr/>
        </p:nvSpPr>
        <p:spPr>
          <a:xfrm>
            <a:off x="1043608" y="4005064"/>
            <a:ext cx="285752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67672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944408" y="228985"/>
            <a:ext cx="6010416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_tradnl" dirty="0" smtClean="0"/>
              <a:t>0- Abre paneles laterales</a:t>
            </a:r>
          </a:p>
          <a:p>
            <a:pPr algn="just"/>
            <a:r>
              <a:rPr lang="es-ES_tradnl" dirty="0" smtClean="0"/>
              <a:t>1- Manipula selección de motores</a:t>
            </a:r>
          </a:p>
          <a:p>
            <a:pPr algn="just"/>
            <a:r>
              <a:rPr lang="es-ES_tradnl" dirty="0" smtClean="0"/>
              <a:t>2- Abre panel superior</a:t>
            </a:r>
          </a:p>
          <a:p>
            <a:pPr algn="just"/>
            <a:r>
              <a:rPr lang="es-ES_tradnl" dirty="0" smtClean="0"/>
              <a:t>3- Abre panel de radios</a:t>
            </a:r>
          </a:p>
          <a:p>
            <a:pPr algn="just"/>
            <a:r>
              <a:rPr lang="es-ES_tradnl" dirty="0" smtClean="0"/>
              <a:t>4- Abre panel del </a:t>
            </a:r>
            <a:r>
              <a:rPr lang="es-ES_tradnl" dirty="0" err="1" smtClean="0"/>
              <a:t>throttle</a:t>
            </a:r>
            <a:endParaRPr lang="es-ES_tradnl" dirty="0" smtClean="0"/>
          </a:p>
          <a:p>
            <a:pPr algn="just"/>
            <a:r>
              <a:rPr lang="es-ES_tradnl" dirty="0" smtClean="0"/>
              <a:t>5- Abre panel del EFIS</a:t>
            </a:r>
          </a:p>
          <a:p>
            <a:pPr algn="just"/>
            <a:r>
              <a:rPr lang="es-ES_tradnl" dirty="0" smtClean="0"/>
              <a:t>6- Abre GPS si instalado</a:t>
            </a:r>
          </a:p>
          <a:p>
            <a:pPr algn="just"/>
            <a:r>
              <a:rPr lang="es-ES_tradnl" dirty="0" smtClean="0"/>
              <a:t>7- Abre puerta de pasajeros</a:t>
            </a:r>
          </a:p>
          <a:p>
            <a:pPr algn="just"/>
            <a:r>
              <a:rPr lang="es-ES_tradnl" dirty="0" smtClean="0"/>
              <a:t>8- Abre puerta de comisaria</a:t>
            </a:r>
          </a:p>
          <a:p>
            <a:pPr algn="just"/>
            <a:r>
              <a:rPr lang="es-ES_tradnl" dirty="0" smtClean="0"/>
              <a:t>9- Animación de calzos (Cuando el avión esta en tierra y cero velocidad, si </a:t>
            </a:r>
            <a:r>
              <a:rPr lang="es-ES_tradnl" dirty="0" err="1" smtClean="0"/>
              <a:t>calzoz</a:t>
            </a:r>
            <a:r>
              <a:rPr lang="es-ES_tradnl" dirty="0" smtClean="0"/>
              <a:t> puestos, comienza secuencia para conectar planta en tierra).</a:t>
            </a:r>
          </a:p>
          <a:p>
            <a:pPr algn="just"/>
            <a:r>
              <a:rPr lang="es-ES_tradnl" dirty="0" smtClean="0"/>
              <a:t>10- Cobertores de los tubos de </a:t>
            </a:r>
            <a:r>
              <a:rPr lang="es-ES_tradnl" dirty="0" err="1" smtClean="0"/>
              <a:t>pitot</a:t>
            </a:r>
            <a:endParaRPr lang="es-ES_tradnl" dirty="0" smtClean="0"/>
          </a:p>
          <a:p>
            <a:pPr algn="just"/>
            <a:r>
              <a:rPr lang="es-ES_tradnl" dirty="0" smtClean="0"/>
              <a:t>11- Animación de los conos </a:t>
            </a:r>
          </a:p>
          <a:p>
            <a:pPr algn="just"/>
            <a:r>
              <a:rPr lang="es-ES_tradnl" dirty="0" smtClean="0"/>
              <a:t>12- Tarjeta de pesos para velocidades</a:t>
            </a:r>
            <a:endParaRPr lang="es-ES_tradnl" dirty="0"/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 rotWithShape="1">
          <a:blip r:embed="rId2"/>
          <a:srcRect t="76650" r="88835" b="6206"/>
          <a:stretch/>
        </p:blipFill>
        <p:spPr>
          <a:xfrm>
            <a:off x="468684" y="360664"/>
            <a:ext cx="2400881" cy="2304256"/>
          </a:xfrm>
          <a:prstGeom prst="rect">
            <a:avLst/>
          </a:prstGeom>
        </p:spPr>
      </p:pic>
      <p:sp>
        <p:nvSpPr>
          <p:cNvPr id="10" name="4 Llamada con línea 2"/>
          <p:cNvSpPr/>
          <p:nvPr/>
        </p:nvSpPr>
        <p:spPr>
          <a:xfrm>
            <a:off x="1853488" y="272067"/>
            <a:ext cx="285752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67672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/>
              <a:t>0</a:t>
            </a:r>
          </a:p>
        </p:txBody>
      </p:sp>
      <p:sp>
        <p:nvSpPr>
          <p:cNvPr id="11" name="4 Llamada con línea 2"/>
          <p:cNvSpPr/>
          <p:nvPr/>
        </p:nvSpPr>
        <p:spPr>
          <a:xfrm>
            <a:off x="1853488" y="646416"/>
            <a:ext cx="285752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67672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12" name="4 Llamada con línea 2"/>
          <p:cNvSpPr/>
          <p:nvPr/>
        </p:nvSpPr>
        <p:spPr>
          <a:xfrm>
            <a:off x="251520" y="836712"/>
            <a:ext cx="434328" cy="285752"/>
          </a:xfrm>
          <a:prstGeom prst="borderCallout2">
            <a:avLst>
              <a:gd name="adj1" fmla="val 50154"/>
              <a:gd name="adj2" fmla="val 100075"/>
              <a:gd name="adj3" fmla="val 103182"/>
              <a:gd name="adj4" fmla="val 177868"/>
              <a:gd name="adj5" fmla="val 178458"/>
              <a:gd name="adj6" fmla="val 235926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_tradnl" dirty="0"/>
          </a:p>
        </p:txBody>
      </p:sp>
      <p:sp>
        <p:nvSpPr>
          <p:cNvPr id="13" name="4 Llamada con línea 2"/>
          <p:cNvSpPr/>
          <p:nvPr/>
        </p:nvSpPr>
        <p:spPr>
          <a:xfrm>
            <a:off x="251520" y="1157455"/>
            <a:ext cx="434328" cy="285752"/>
          </a:xfrm>
          <a:prstGeom prst="borderCallout2">
            <a:avLst>
              <a:gd name="adj1" fmla="val 50154"/>
              <a:gd name="adj2" fmla="val 100075"/>
              <a:gd name="adj3" fmla="val 103182"/>
              <a:gd name="adj4" fmla="val 177868"/>
              <a:gd name="adj5" fmla="val 146099"/>
              <a:gd name="adj6" fmla="val 235926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3</a:t>
            </a:r>
            <a:endParaRPr lang="es-ES_tradnl" dirty="0"/>
          </a:p>
        </p:txBody>
      </p:sp>
      <p:sp>
        <p:nvSpPr>
          <p:cNvPr id="14" name="4 Llamada con línea 2"/>
          <p:cNvSpPr/>
          <p:nvPr/>
        </p:nvSpPr>
        <p:spPr>
          <a:xfrm>
            <a:off x="251520" y="1478198"/>
            <a:ext cx="434328" cy="285752"/>
          </a:xfrm>
          <a:prstGeom prst="borderCallout2">
            <a:avLst>
              <a:gd name="adj1" fmla="val 50154"/>
              <a:gd name="adj2" fmla="val 100075"/>
              <a:gd name="adj3" fmla="val 70823"/>
              <a:gd name="adj4" fmla="val 177868"/>
              <a:gd name="adj5" fmla="val 110144"/>
              <a:gd name="adj6" fmla="val 24775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4</a:t>
            </a:r>
            <a:endParaRPr lang="es-ES_tradnl" dirty="0"/>
          </a:p>
        </p:txBody>
      </p:sp>
      <p:sp>
        <p:nvSpPr>
          <p:cNvPr id="15" name="4 Llamada con línea 2"/>
          <p:cNvSpPr/>
          <p:nvPr/>
        </p:nvSpPr>
        <p:spPr>
          <a:xfrm>
            <a:off x="251520" y="1798941"/>
            <a:ext cx="434328" cy="285752"/>
          </a:xfrm>
          <a:prstGeom prst="borderCallout2">
            <a:avLst>
              <a:gd name="adj1" fmla="val 50154"/>
              <a:gd name="adj2" fmla="val 100075"/>
              <a:gd name="adj3" fmla="val 63632"/>
              <a:gd name="adj4" fmla="val 168406"/>
              <a:gd name="adj5" fmla="val 77785"/>
              <a:gd name="adj6" fmla="val 240657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5</a:t>
            </a:r>
            <a:endParaRPr lang="es-ES_tradnl" dirty="0"/>
          </a:p>
        </p:txBody>
      </p:sp>
      <p:sp>
        <p:nvSpPr>
          <p:cNvPr id="16" name="4 Llamada con línea 2"/>
          <p:cNvSpPr/>
          <p:nvPr/>
        </p:nvSpPr>
        <p:spPr>
          <a:xfrm>
            <a:off x="251520" y="2130286"/>
            <a:ext cx="434328" cy="285752"/>
          </a:xfrm>
          <a:prstGeom prst="borderCallout2">
            <a:avLst>
              <a:gd name="adj1" fmla="val 50154"/>
              <a:gd name="adj2" fmla="val 100075"/>
              <a:gd name="adj3" fmla="val 42058"/>
              <a:gd name="adj4" fmla="val 177868"/>
              <a:gd name="adj5" fmla="val 38234"/>
              <a:gd name="adj6" fmla="val 245388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6</a:t>
            </a:r>
            <a:endParaRPr lang="es-ES_tradnl" dirty="0"/>
          </a:p>
        </p:txBody>
      </p:sp>
      <p:sp>
        <p:nvSpPr>
          <p:cNvPr id="17" name="4 Llamada con línea 2"/>
          <p:cNvSpPr/>
          <p:nvPr/>
        </p:nvSpPr>
        <p:spPr>
          <a:xfrm>
            <a:off x="2214083" y="881433"/>
            <a:ext cx="362875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67672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7</a:t>
            </a:r>
            <a:endParaRPr lang="es-ES_tradnl" dirty="0"/>
          </a:p>
        </p:txBody>
      </p:sp>
      <p:sp>
        <p:nvSpPr>
          <p:cNvPr id="18" name="4 Llamada con línea 2"/>
          <p:cNvSpPr/>
          <p:nvPr/>
        </p:nvSpPr>
        <p:spPr>
          <a:xfrm>
            <a:off x="2214082" y="1205301"/>
            <a:ext cx="362875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28122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8</a:t>
            </a:r>
            <a:endParaRPr lang="es-ES_tradnl" dirty="0"/>
          </a:p>
        </p:txBody>
      </p:sp>
      <p:sp>
        <p:nvSpPr>
          <p:cNvPr id="19" name="4 Llamada con línea 2"/>
          <p:cNvSpPr/>
          <p:nvPr/>
        </p:nvSpPr>
        <p:spPr>
          <a:xfrm>
            <a:off x="2214081" y="1526044"/>
            <a:ext cx="362875" cy="285752"/>
          </a:xfrm>
          <a:prstGeom prst="borderCallout2">
            <a:avLst>
              <a:gd name="adj1" fmla="val 50154"/>
              <a:gd name="adj2" fmla="val 723"/>
              <a:gd name="adj3" fmla="val 67228"/>
              <a:gd name="adj4" fmla="val -70119"/>
              <a:gd name="adj5" fmla="val 92167"/>
              <a:gd name="adj6" fmla="val -149655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9</a:t>
            </a:r>
            <a:endParaRPr lang="es-ES_tradnl" dirty="0"/>
          </a:p>
        </p:txBody>
      </p:sp>
      <p:sp>
        <p:nvSpPr>
          <p:cNvPr id="20" name="4 Llamada con línea 2"/>
          <p:cNvSpPr/>
          <p:nvPr/>
        </p:nvSpPr>
        <p:spPr>
          <a:xfrm>
            <a:off x="2214080" y="1844534"/>
            <a:ext cx="432051" cy="285752"/>
          </a:xfrm>
          <a:prstGeom prst="borderCallout2">
            <a:avLst>
              <a:gd name="adj1" fmla="val 50154"/>
              <a:gd name="adj2" fmla="val 723"/>
              <a:gd name="adj3" fmla="val 60036"/>
              <a:gd name="adj4" fmla="val -75782"/>
              <a:gd name="adj5" fmla="val 63403"/>
              <a:gd name="adj6" fmla="val -141161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10</a:t>
            </a:r>
            <a:endParaRPr lang="es-ES_tradnl" dirty="0"/>
          </a:p>
        </p:txBody>
      </p:sp>
      <p:sp>
        <p:nvSpPr>
          <p:cNvPr id="21" name="4 Llamada con línea 2"/>
          <p:cNvSpPr/>
          <p:nvPr/>
        </p:nvSpPr>
        <p:spPr>
          <a:xfrm>
            <a:off x="2214079" y="2159499"/>
            <a:ext cx="432052" cy="285752"/>
          </a:xfrm>
          <a:prstGeom prst="borderCallout2">
            <a:avLst>
              <a:gd name="adj1" fmla="val 50154"/>
              <a:gd name="adj2" fmla="val 723"/>
              <a:gd name="adj3" fmla="val 45654"/>
              <a:gd name="adj4" fmla="val -78613"/>
              <a:gd name="adj5" fmla="val 34639"/>
              <a:gd name="adj6" fmla="val -146824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11</a:t>
            </a:r>
            <a:endParaRPr lang="es-ES_tradnl" dirty="0"/>
          </a:p>
        </p:txBody>
      </p:sp>
      <p:sp>
        <p:nvSpPr>
          <p:cNvPr id="22" name="4 Llamada con línea 2"/>
          <p:cNvSpPr/>
          <p:nvPr/>
        </p:nvSpPr>
        <p:spPr>
          <a:xfrm>
            <a:off x="2214079" y="2483367"/>
            <a:ext cx="432052" cy="285752"/>
          </a:xfrm>
          <a:prstGeom prst="borderCallout2">
            <a:avLst>
              <a:gd name="adj1" fmla="val 50154"/>
              <a:gd name="adj2" fmla="val 723"/>
              <a:gd name="adj3" fmla="val 45654"/>
              <a:gd name="adj4" fmla="val -58460"/>
              <a:gd name="adj5" fmla="val 31044"/>
              <a:gd name="adj6" fmla="val -144899"/>
            </a:avLst>
          </a:prstGeom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12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CuadroTexto"/>
          <p:cNvSpPr txBox="1"/>
          <p:nvPr/>
        </p:nvSpPr>
        <p:spPr>
          <a:xfrm>
            <a:off x="0" y="4333121"/>
            <a:ext cx="88204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Si disponemos de planta en tierra, lo sabremos por el lumínico de disponibilidad aunque no tengamos corriente en el avión aun, pues la planta alimenta esa señal. (0)</a:t>
            </a:r>
          </a:p>
          <a:p>
            <a:r>
              <a:rPr lang="es-ES_tradnl" dirty="0" smtClean="0"/>
              <a:t>Conectamos el master de baterías en la posición ON.</a:t>
            </a:r>
          </a:p>
          <a:p>
            <a:r>
              <a:rPr lang="es-ES_tradnl" dirty="0" smtClean="0"/>
              <a:t>Esperamos que las MFC carguen, esto toma unos segundos, para tener el avión completamente energizado.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l="20506" t="5744" r="1234" b="23032"/>
          <a:stretch/>
        </p:blipFill>
        <p:spPr>
          <a:xfrm>
            <a:off x="65919" y="116632"/>
            <a:ext cx="7342494" cy="4176464"/>
          </a:xfrm>
          <a:prstGeom prst="rect">
            <a:avLst/>
          </a:prstGeom>
        </p:spPr>
      </p:pic>
      <p:sp>
        <p:nvSpPr>
          <p:cNvPr id="7" name="6 Llamada con línea 2"/>
          <p:cNvSpPr/>
          <p:nvPr/>
        </p:nvSpPr>
        <p:spPr>
          <a:xfrm>
            <a:off x="3491880" y="2060848"/>
            <a:ext cx="285752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77672"/>
              <a:gd name="adj6" fmla="val -12965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  <p:sp>
        <p:nvSpPr>
          <p:cNvPr id="10" name="6 Llamada con línea 2"/>
          <p:cNvSpPr/>
          <p:nvPr/>
        </p:nvSpPr>
        <p:spPr>
          <a:xfrm>
            <a:off x="4860032" y="1196752"/>
            <a:ext cx="285752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77672"/>
              <a:gd name="adj6" fmla="val -12965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  <p:sp>
        <p:nvSpPr>
          <p:cNvPr id="11" name="6 Llamada con línea 2"/>
          <p:cNvSpPr/>
          <p:nvPr/>
        </p:nvSpPr>
        <p:spPr>
          <a:xfrm>
            <a:off x="3634756" y="802988"/>
            <a:ext cx="285752" cy="285752"/>
          </a:xfrm>
          <a:prstGeom prst="borderCallout2">
            <a:avLst>
              <a:gd name="adj1" fmla="val 50154"/>
              <a:gd name="adj2" fmla="val 723"/>
              <a:gd name="adj3" fmla="val 95991"/>
              <a:gd name="adj4" fmla="val -101264"/>
              <a:gd name="adj5" fmla="val 177672"/>
              <a:gd name="adj6" fmla="val -12965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9" name="8 Flecha abajo"/>
          <p:cNvSpPr/>
          <p:nvPr/>
        </p:nvSpPr>
        <p:spPr>
          <a:xfrm flipV="1">
            <a:off x="3059832" y="1196752"/>
            <a:ext cx="71438" cy="357190"/>
          </a:xfrm>
          <a:prstGeom prst="downArrow">
            <a:avLst/>
          </a:prstGeom>
          <a:solidFill>
            <a:srgbClr val="FF0000"/>
          </a:solidFill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0808" y="5778283"/>
            <a:ext cx="8534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/>
            <a:r>
              <a:rPr lang="es-ES_tradnl" dirty="0" smtClean="0"/>
              <a:t>(0) Si hay corriente externa la usamos, así no se consume la carga de las baterías a bordo.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68" y="96554"/>
            <a:ext cx="8646637" cy="5404148"/>
          </a:xfrm>
          <a:prstGeom prst="rect">
            <a:avLst/>
          </a:prstGeom>
        </p:spPr>
      </p:pic>
      <p:sp>
        <p:nvSpPr>
          <p:cNvPr id="6" name="5 Llamada con línea 2"/>
          <p:cNvSpPr/>
          <p:nvPr/>
        </p:nvSpPr>
        <p:spPr>
          <a:xfrm>
            <a:off x="5292080" y="1916832"/>
            <a:ext cx="285752" cy="285752"/>
          </a:xfrm>
          <a:prstGeom prst="borderCallout2">
            <a:avLst>
              <a:gd name="adj1" fmla="val 96820"/>
              <a:gd name="adj2" fmla="val 45272"/>
              <a:gd name="adj3" fmla="val 216421"/>
              <a:gd name="adj4" fmla="val -13853"/>
              <a:gd name="adj5" fmla="val 264455"/>
              <a:gd name="adj6" fmla="val -17189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/>
          <a:srcRect t="5333" b="4001"/>
          <a:stretch/>
        </p:blipFill>
        <p:spPr>
          <a:xfrm>
            <a:off x="179512" y="147226"/>
            <a:ext cx="7272808" cy="4121258"/>
          </a:xfrm>
          <a:prstGeom prst="rect">
            <a:avLst/>
          </a:prstGeom>
        </p:spPr>
      </p:pic>
      <p:sp>
        <p:nvSpPr>
          <p:cNvPr id="14" name="5 Llamada con línea 2"/>
          <p:cNvSpPr/>
          <p:nvPr/>
        </p:nvSpPr>
        <p:spPr>
          <a:xfrm>
            <a:off x="827584" y="335699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16421"/>
              <a:gd name="adj4" fmla="val -13853"/>
              <a:gd name="adj5" fmla="val 264455"/>
              <a:gd name="adj6" fmla="val -17189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  <p:sp>
        <p:nvSpPr>
          <p:cNvPr id="13" name="3 CuadroTexto"/>
          <p:cNvSpPr txBox="1"/>
          <p:nvPr/>
        </p:nvSpPr>
        <p:spPr>
          <a:xfrm>
            <a:off x="74836" y="4338929"/>
            <a:ext cx="7665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Así se vera el avión energizado:</a:t>
            </a:r>
          </a:p>
          <a:p>
            <a:r>
              <a:rPr lang="es-ES_tradnl" dirty="0" smtClean="0"/>
              <a:t>0: Procederemos a dar brillo a las pantallas y para ello, abrimos panel de EFIS.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3977486" y="269821"/>
            <a:ext cx="505901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es-ES_tradnl" dirty="0" smtClean="0"/>
              <a:t>1- Modos Rosa o Arco del EHSI</a:t>
            </a:r>
          </a:p>
          <a:p>
            <a:pPr marL="342900" indent="-342900"/>
            <a:r>
              <a:rPr lang="es-ES_tradnl" dirty="0" smtClean="0"/>
              <a:t>2- Modo Mapa del HSI</a:t>
            </a:r>
          </a:p>
          <a:p>
            <a:pPr marL="342900" indent="-342900"/>
            <a:r>
              <a:rPr lang="es-ES_tradnl" dirty="0" smtClean="0"/>
              <a:t>3- Modo GSPD o TTG EHSI</a:t>
            </a:r>
          </a:p>
          <a:p>
            <a:pPr marL="342900" indent="-342900"/>
            <a:r>
              <a:rPr lang="es-ES_tradnl" dirty="0" smtClean="0"/>
              <a:t>4- Navegación VOR-LOC</a:t>
            </a:r>
          </a:p>
          <a:p>
            <a:pPr marL="342900" indent="-342900"/>
            <a:r>
              <a:rPr lang="es-ES_tradnl" dirty="0" smtClean="0"/>
              <a:t>5- Navegación por GPS o FMC si instalado</a:t>
            </a:r>
          </a:p>
          <a:p>
            <a:pPr marL="342900" indent="-342900"/>
            <a:r>
              <a:rPr lang="es-ES_tradnl" dirty="0" smtClean="0"/>
              <a:t>6- Selector de fuente de navegación </a:t>
            </a:r>
            <a:r>
              <a:rPr lang="es-ES_tradnl" dirty="0"/>
              <a:t>izquierda</a:t>
            </a:r>
          </a:p>
          <a:p>
            <a:pPr marL="342900" indent="-342900"/>
            <a:r>
              <a:rPr lang="es-ES_tradnl" dirty="0" smtClean="0"/>
              <a:t>7- Selector de fuente de navegación derecha</a:t>
            </a:r>
            <a:endParaRPr lang="es-ES_tradnl" dirty="0"/>
          </a:p>
          <a:p>
            <a:pPr marL="342900" indent="-342900"/>
            <a:r>
              <a:rPr lang="es-ES_tradnl" dirty="0" smtClean="0"/>
              <a:t>8- Aumenta Alcance de pantalla</a:t>
            </a:r>
          </a:p>
          <a:p>
            <a:pPr marL="342900" indent="-342900"/>
            <a:r>
              <a:rPr lang="es-ES_tradnl" dirty="0" smtClean="0"/>
              <a:t>9- Disminuye alcance de pantalla</a:t>
            </a:r>
          </a:p>
          <a:p>
            <a:pPr marL="342900" indent="-342900"/>
            <a:r>
              <a:rPr lang="es-ES_tradnl" dirty="0" smtClean="0"/>
              <a:t>10- Ganancia de Radar</a:t>
            </a:r>
          </a:p>
          <a:p>
            <a:pPr marL="342900" indent="-342900"/>
            <a:r>
              <a:rPr lang="es-ES_tradnl" dirty="0" smtClean="0"/>
              <a:t>11- Modo del Radar</a:t>
            </a:r>
          </a:p>
          <a:p>
            <a:pPr marL="342900" indent="-342900"/>
            <a:r>
              <a:rPr lang="es-ES_tradnl" dirty="0" smtClean="0"/>
              <a:t>12- Funciones de Radar </a:t>
            </a:r>
            <a:r>
              <a:rPr lang="es-ES_tradnl" dirty="0" err="1" smtClean="0"/>
              <a:t>Meteo</a:t>
            </a:r>
            <a:r>
              <a:rPr lang="es-ES_tradnl" dirty="0" smtClean="0"/>
              <a:t> (no simuladas)</a:t>
            </a:r>
          </a:p>
          <a:p>
            <a:pPr marL="342900" indent="-342900"/>
            <a:r>
              <a:rPr lang="es-ES_tradnl" dirty="0" smtClean="0"/>
              <a:t>13- Selector de ángulo del Radar</a:t>
            </a:r>
          </a:p>
        </p:txBody>
      </p:sp>
      <p:pic>
        <p:nvPicPr>
          <p:cNvPr id="6" name="Imagen 5"/>
          <p:cNvPicPr>
            <a:picLocks noChangeAspect="1"/>
          </p:cNvPicPr>
          <p:nvPr/>
        </p:nvPicPr>
        <p:blipFill rotWithShape="1">
          <a:blip r:embed="rId2"/>
          <a:srcRect l="62627" t="65325" b="4024"/>
          <a:stretch/>
        </p:blipFill>
        <p:spPr>
          <a:xfrm>
            <a:off x="179512" y="548680"/>
            <a:ext cx="3652478" cy="1872208"/>
          </a:xfrm>
          <a:prstGeom prst="rect">
            <a:avLst/>
          </a:prstGeom>
        </p:spPr>
      </p:pic>
      <p:sp>
        <p:nvSpPr>
          <p:cNvPr id="7" name="5 Llamada con línea 2"/>
          <p:cNvSpPr/>
          <p:nvPr/>
        </p:nvSpPr>
        <p:spPr>
          <a:xfrm>
            <a:off x="357158" y="1166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312522"/>
              <a:gd name="adj6" fmla="val 18005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8" name="5 Llamada con línea 2"/>
          <p:cNvSpPr/>
          <p:nvPr/>
        </p:nvSpPr>
        <p:spPr>
          <a:xfrm>
            <a:off x="827584" y="1166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312522"/>
              <a:gd name="adj6" fmla="val 18005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_tradnl" dirty="0"/>
          </a:p>
        </p:txBody>
      </p:sp>
      <p:sp>
        <p:nvSpPr>
          <p:cNvPr id="9" name="5 Llamada con línea 2"/>
          <p:cNvSpPr/>
          <p:nvPr/>
        </p:nvSpPr>
        <p:spPr>
          <a:xfrm>
            <a:off x="1272661" y="1166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312522"/>
              <a:gd name="adj6" fmla="val 18005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3</a:t>
            </a:r>
            <a:endParaRPr lang="es-ES_tradnl" dirty="0"/>
          </a:p>
        </p:txBody>
      </p:sp>
      <p:sp>
        <p:nvSpPr>
          <p:cNvPr id="10" name="5 Llamada con línea 2"/>
          <p:cNvSpPr/>
          <p:nvPr/>
        </p:nvSpPr>
        <p:spPr>
          <a:xfrm>
            <a:off x="2542747" y="1166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312522"/>
              <a:gd name="adj6" fmla="val 18005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4</a:t>
            </a:r>
            <a:endParaRPr lang="es-ES_tradnl" dirty="0"/>
          </a:p>
        </p:txBody>
      </p:sp>
      <p:sp>
        <p:nvSpPr>
          <p:cNvPr id="11" name="5 Llamada con línea 2"/>
          <p:cNvSpPr/>
          <p:nvPr/>
        </p:nvSpPr>
        <p:spPr>
          <a:xfrm>
            <a:off x="2987824" y="1166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312522"/>
              <a:gd name="adj6" fmla="val 18005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5</a:t>
            </a:r>
            <a:endParaRPr lang="es-ES_tradnl" dirty="0"/>
          </a:p>
        </p:txBody>
      </p:sp>
      <p:sp>
        <p:nvSpPr>
          <p:cNvPr id="12" name="5 Llamada con línea 2"/>
          <p:cNvSpPr/>
          <p:nvPr/>
        </p:nvSpPr>
        <p:spPr>
          <a:xfrm>
            <a:off x="205267" y="583830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6</a:t>
            </a:r>
            <a:endParaRPr lang="es-ES_tradnl" dirty="0"/>
          </a:p>
        </p:txBody>
      </p:sp>
      <p:sp>
        <p:nvSpPr>
          <p:cNvPr id="13" name="5 Llamada con línea 2"/>
          <p:cNvSpPr/>
          <p:nvPr/>
        </p:nvSpPr>
        <p:spPr>
          <a:xfrm>
            <a:off x="2391683" y="548680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226035"/>
              <a:gd name="adj4" fmla="val 181143"/>
              <a:gd name="adj5" fmla="val 312522"/>
              <a:gd name="adj6" fmla="val 375053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7</a:t>
            </a:r>
            <a:endParaRPr lang="es-ES_tradnl" dirty="0"/>
          </a:p>
        </p:txBody>
      </p:sp>
      <p:sp>
        <p:nvSpPr>
          <p:cNvPr id="14" name="3 Llamada con línea 2"/>
          <p:cNvSpPr/>
          <p:nvPr/>
        </p:nvSpPr>
        <p:spPr>
          <a:xfrm>
            <a:off x="98965" y="2639192"/>
            <a:ext cx="428628" cy="285752"/>
          </a:xfrm>
          <a:prstGeom prst="borderCallout2">
            <a:avLst>
              <a:gd name="adj1" fmla="val -1242"/>
              <a:gd name="adj2" fmla="val 48653"/>
              <a:gd name="adj3" fmla="val -156183"/>
              <a:gd name="adj4" fmla="val 58169"/>
              <a:gd name="adj5" fmla="val -284501"/>
              <a:gd name="adj6" fmla="val 13396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8</a:t>
            </a:r>
            <a:endParaRPr lang="es-ES_tradnl" dirty="0"/>
          </a:p>
        </p:txBody>
      </p:sp>
      <p:sp>
        <p:nvSpPr>
          <p:cNvPr id="15" name="3 Llamada con línea 2"/>
          <p:cNvSpPr/>
          <p:nvPr/>
        </p:nvSpPr>
        <p:spPr>
          <a:xfrm>
            <a:off x="421291" y="3049010"/>
            <a:ext cx="428628" cy="285752"/>
          </a:xfrm>
          <a:prstGeom prst="borderCallout2">
            <a:avLst>
              <a:gd name="adj1" fmla="val -1242"/>
              <a:gd name="adj2" fmla="val 48653"/>
              <a:gd name="adj3" fmla="val -156183"/>
              <a:gd name="adj4" fmla="val 58169"/>
              <a:gd name="adj5" fmla="val -298883"/>
              <a:gd name="adj6" fmla="val 9321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10</a:t>
            </a:r>
            <a:endParaRPr lang="es-ES_tradnl" dirty="0"/>
          </a:p>
        </p:txBody>
      </p:sp>
      <p:sp>
        <p:nvSpPr>
          <p:cNvPr id="16" name="3 Llamada con línea 2"/>
          <p:cNvSpPr/>
          <p:nvPr/>
        </p:nvSpPr>
        <p:spPr>
          <a:xfrm>
            <a:off x="820921" y="2639192"/>
            <a:ext cx="428628" cy="285752"/>
          </a:xfrm>
          <a:prstGeom prst="borderCallout2">
            <a:avLst>
              <a:gd name="adj1" fmla="val -1242"/>
              <a:gd name="adj2" fmla="val 48653"/>
              <a:gd name="adj3" fmla="val -156183"/>
              <a:gd name="adj4" fmla="val 58169"/>
              <a:gd name="adj5" fmla="val -273715"/>
              <a:gd name="adj6" fmla="val 10520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9</a:t>
            </a:r>
            <a:endParaRPr lang="es-ES_tradnl" dirty="0"/>
          </a:p>
        </p:txBody>
      </p:sp>
      <p:sp>
        <p:nvSpPr>
          <p:cNvPr id="17" name="3 Llamada con línea 2"/>
          <p:cNvSpPr/>
          <p:nvPr/>
        </p:nvSpPr>
        <p:spPr>
          <a:xfrm>
            <a:off x="1143247" y="3049010"/>
            <a:ext cx="428628" cy="285752"/>
          </a:xfrm>
          <a:prstGeom prst="borderCallout2">
            <a:avLst>
              <a:gd name="adj1" fmla="val -1242"/>
              <a:gd name="adj2" fmla="val 48653"/>
              <a:gd name="adj3" fmla="val -156183"/>
              <a:gd name="adj4" fmla="val 58169"/>
              <a:gd name="adj5" fmla="val -298883"/>
              <a:gd name="adj6" fmla="val 9321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11</a:t>
            </a:r>
            <a:endParaRPr lang="es-ES_tradnl" dirty="0"/>
          </a:p>
        </p:txBody>
      </p:sp>
      <p:sp>
        <p:nvSpPr>
          <p:cNvPr id="18" name="3 Llamada con línea 2"/>
          <p:cNvSpPr/>
          <p:nvPr/>
        </p:nvSpPr>
        <p:spPr>
          <a:xfrm>
            <a:off x="1577123" y="2598090"/>
            <a:ext cx="428628" cy="285752"/>
          </a:xfrm>
          <a:prstGeom prst="borderCallout2">
            <a:avLst>
              <a:gd name="adj1" fmla="val -1242"/>
              <a:gd name="adj2" fmla="val 48653"/>
              <a:gd name="adj3" fmla="val -264047"/>
              <a:gd name="adj4" fmla="val 46184"/>
              <a:gd name="adj5" fmla="val -262929"/>
              <a:gd name="adj6" fmla="val 43119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12</a:t>
            </a:r>
            <a:endParaRPr lang="es-ES_tradnl" dirty="0"/>
          </a:p>
        </p:txBody>
      </p:sp>
      <p:sp>
        <p:nvSpPr>
          <p:cNvPr id="21" name="3 Llamada con línea 2"/>
          <p:cNvSpPr/>
          <p:nvPr/>
        </p:nvSpPr>
        <p:spPr>
          <a:xfrm>
            <a:off x="2881522" y="2953947"/>
            <a:ext cx="428628" cy="285752"/>
          </a:xfrm>
          <a:prstGeom prst="borderCallout2">
            <a:avLst>
              <a:gd name="adj1" fmla="val -1242"/>
              <a:gd name="adj2" fmla="val 48653"/>
              <a:gd name="adj3" fmla="val -156183"/>
              <a:gd name="adj4" fmla="val 58169"/>
              <a:gd name="adj5" fmla="val -298883"/>
              <a:gd name="adj6" fmla="val 9321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13</a:t>
            </a:r>
            <a:endParaRPr lang="es-ES_tradnl" dirty="0"/>
          </a:p>
        </p:txBody>
      </p:sp>
      <p:pic>
        <p:nvPicPr>
          <p:cNvPr id="20" name="Imagen 19"/>
          <p:cNvPicPr>
            <a:picLocks noChangeAspect="1"/>
          </p:cNvPicPr>
          <p:nvPr/>
        </p:nvPicPr>
        <p:blipFill rotWithShape="1">
          <a:blip r:embed="rId2"/>
          <a:srcRect l="62627" t="65325" b="4024"/>
          <a:stretch/>
        </p:blipFill>
        <p:spPr>
          <a:xfrm>
            <a:off x="179512" y="3952086"/>
            <a:ext cx="3652478" cy="1872208"/>
          </a:xfrm>
          <a:prstGeom prst="rect">
            <a:avLst/>
          </a:prstGeom>
        </p:spPr>
      </p:pic>
      <p:sp>
        <p:nvSpPr>
          <p:cNvPr id="22" name="5 Llamada con línea 2"/>
          <p:cNvSpPr/>
          <p:nvPr/>
        </p:nvSpPr>
        <p:spPr>
          <a:xfrm>
            <a:off x="2136043" y="3979483"/>
            <a:ext cx="216024" cy="211571"/>
          </a:xfrm>
          <a:prstGeom prst="borderCallout2">
            <a:avLst>
              <a:gd name="adj1" fmla="val 96820"/>
              <a:gd name="adj2" fmla="val 45272"/>
              <a:gd name="adj3" fmla="val 216421"/>
              <a:gd name="adj4" fmla="val -13853"/>
              <a:gd name="adj5" fmla="val 264455"/>
              <a:gd name="adj6" fmla="val -171890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23" name="5 Llamada con línea 2"/>
          <p:cNvSpPr/>
          <p:nvPr/>
        </p:nvSpPr>
        <p:spPr>
          <a:xfrm>
            <a:off x="1828589" y="3962054"/>
            <a:ext cx="216024" cy="211571"/>
          </a:xfrm>
          <a:prstGeom prst="borderCallout2">
            <a:avLst>
              <a:gd name="adj1" fmla="val 96820"/>
              <a:gd name="adj2" fmla="val 45272"/>
              <a:gd name="adj3" fmla="val 177968"/>
              <a:gd name="adj4" fmla="val 38462"/>
              <a:gd name="adj5" fmla="val 278876"/>
              <a:gd name="adj6" fmla="val -5774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_tradnl" dirty="0"/>
          </a:p>
        </p:txBody>
      </p:sp>
      <p:sp>
        <p:nvSpPr>
          <p:cNvPr id="24" name="5 Llamada con línea 2"/>
          <p:cNvSpPr/>
          <p:nvPr/>
        </p:nvSpPr>
        <p:spPr>
          <a:xfrm>
            <a:off x="941754" y="3989070"/>
            <a:ext cx="216024" cy="211571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59648"/>
              <a:gd name="adj6" fmla="val 232372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25" name="5 Llamada con línea 2"/>
          <p:cNvSpPr/>
          <p:nvPr/>
        </p:nvSpPr>
        <p:spPr>
          <a:xfrm>
            <a:off x="1227949" y="3989070"/>
            <a:ext cx="216024" cy="211571"/>
          </a:xfrm>
          <a:prstGeom prst="borderCallout2">
            <a:avLst>
              <a:gd name="adj1" fmla="val 96820"/>
              <a:gd name="adj2" fmla="val 45272"/>
              <a:gd name="adj3" fmla="val 177968"/>
              <a:gd name="adj4" fmla="val 62242"/>
              <a:gd name="adj5" fmla="val 259649"/>
              <a:gd name="adj6" fmla="val 118228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_tradnl" dirty="0"/>
          </a:p>
        </p:txBody>
      </p:sp>
      <p:sp>
        <p:nvSpPr>
          <p:cNvPr id="26" name="5 Llamada con línea 2"/>
          <p:cNvSpPr/>
          <p:nvPr/>
        </p:nvSpPr>
        <p:spPr>
          <a:xfrm>
            <a:off x="1521135" y="3962054"/>
            <a:ext cx="216024" cy="211571"/>
          </a:xfrm>
          <a:prstGeom prst="borderCallout2">
            <a:avLst>
              <a:gd name="adj1" fmla="val 96820"/>
              <a:gd name="adj2" fmla="val 45272"/>
              <a:gd name="adj3" fmla="val 177968"/>
              <a:gd name="adj4" fmla="val 38462"/>
              <a:gd name="adj5" fmla="val 278876"/>
              <a:gd name="adj6" fmla="val 37376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3</a:t>
            </a:r>
            <a:endParaRPr lang="es-ES_tradnl" dirty="0"/>
          </a:p>
        </p:txBody>
      </p:sp>
      <p:sp>
        <p:nvSpPr>
          <p:cNvPr id="27" name="5 Llamada con línea 2"/>
          <p:cNvSpPr/>
          <p:nvPr/>
        </p:nvSpPr>
        <p:spPr>
          <a:xfrm>
            <a:off x="3004406" y="4713708"/>
            <a:ext cx="216024" cy="211571"/>
          </a:xfrm>
          <a:prstGeom prst="borderCallout2">
            <a:avLst>
              <a:gd name="adj1" fmla="val 53559"/>
              <a:gd name="adj2" fmla="val 2467"/>
              <a:gd name="adj3" fmla="val 24150"/>
              <a:gd name="adj4" fmla="val -99461"/>
              <a:gd name="adj5" fmla="val -67211"/>
              <a:gd name="adj6" fmla="val -181402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4</a:t>
            </a:r>
            <a:endParaRPr lang="es-ES_tradnl" dirty="0"/>
          </a:p>
        </p:txBody>
      </p:sp>
      <p:sp>
        <p:nvSpPr>
          <p:cNvPr id="28" name="5 Llamada con línea 2"/>
          <p:cNvSpPr/>
          <p:nvPr/>
        </p:nvSpPr>
        <p:spPr>
          <a:xfrm>
            <a:off x="1739720" y="4721845"/>
            <a:ext cx="216024" cy="211571"/>
          </a:xfrm>
          <a:prstGeom prst="borderCallout2">
            <a:avLst>
              <a:gd name="adj1" fmla="val 58366"/>
              <a:gd name="adj2" fmla="val 92832"/>
              <a:gd name="adj3" fmla="val 33763"/>
              <a:gd name="adj4" fmla="val 181144"/>
              <a:gd name="adj5" fmla="val -47985"/>
              <a:gd name="adj6" fmla="val 256153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4</a:t>
            </a:r>
            <a:endParaRPr lang="es-ES_tradnl" dirty="0"/>
          </a:p>
        </p:txBody>
      </p:sp>
      <p:sp>
        <p:nvSpPr>
          <p:cNvPr id="29" name="3 CuadroTexto"/>
          <p:cNvSpPr txBox="1"/>
          <p:nvPr/>
        </p:nvSpPr>
        <p:spPr>
          <a:xfrm>
            <a:off x="3977486" y="3989070"/>
            <a:ext cx="505901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_tradnl" dirty="0" smtClean="0"/>
              <a:t>1- </a:t>
            </a:r>
            <a:r>
              <a:rPr lang="es-ES_tradnl" dirty="0" err="1" smtClean="0"/>
              <a:t>Click</a:t>
            </a:r>
            <a:r>
              <a:rPr lang="es-ES_tradnl" dirty="0" smtClean="0"/>
              <a:t> derecho aumenta brillo, </a:t>
            </a:r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/>
              <a:t>izquierdo disminuye brillo. </a:t>
            </a:r>
            <a:r>
              <a:rPr lang="es-ES_tradnl" dirty="0" smtClean="0"/>
              <a:t>EADI</a:t>
            </a:r>
          </a:p>
          <a:p>
            <a:r>
              <a:rPr lang="es-ES_tradnl" dirty="0" smtClean="0"/>
              <a:t>2- Símbolo de mas o menos, aumenta o disminuye DH</a:t>
            </a:r>
          </a:p>
          <a:p>
            <a:r>
              <a:rPr lang="es-ES_tradnl" dirty="0" smtClean="0"/>
              <a:t>3- Acción para test rápido de pantallas.</a:t>
            </a:r>
          </a:p>
          <a:p>
            <a:r>
              <a:rPr lang="es-ES_tradnl" dirty="0"/>
              <a:t>4- </a:t>
            </a:r>
            <a:r>
              <a:rPr lang="es-ES_tradnl" dirty="0" err="1"/>
              <a:t>Click</a:t>
            </a:r>
            <a:r>
              <a:rPr lang="es-ES_tradnl" dirty="0"/>
              <a:t> derecho aumenta brillo, </a:t>
            </a:r>
            <a:r>
              <a:rPr lang="es-ES_tradnl" dirty="0" err="1" smtClean="0"/>
              <a:t>click</a:t>
            </a:r>
            <a:r>
              <a:rPr lang="es-ES_tradnl" dirty="0" smtClean="0"/>
              <a:t> izquierdo</a:t>
            </a:r>
            <a:r>
              <a:rPr lang="es-ES_tradnl" dirty="0"/>
              <a:t>, disminuye</a:t>
            </a:r>
            <a:r>
              <a:rPr lang="es-ES_tradnl" dirty="0" smtClean="0"/>
              <a:t>. EHSI</a:t>
            </a:r>
            <a:endParaRPr lang="es-ES_tradnl" dirty="0"/>
          </a:p>
          <a:p>
            <a:endParaRPr lang="es-ES_tradnl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436096" y="218494"/>
            <a:ext cx="3600400" cy="414661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0-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Palanca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freno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estacionamiento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Boton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para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uso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bomba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hidraulica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auxiliary</a:t>
            </a: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Boton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para commando Go Around</a:t>
            </a: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3-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Palanca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limitadora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(Gust Lock)</a:t>
            </a: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4-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Palanca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potencia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motor 1</a:t>
            </a: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5-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Palanca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potencia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motor 2</a:t>
            </a: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6-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palanca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helices motor 1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( </a:t>
            </a:r>
            <a:r>
              <a:rPr lang="es-MX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derecho aumenta, </a:t>
            </a:r>
            <a:r>
              <a:rPr lang="es-MX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izquierdo disminuye</a:t>
            </a: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7-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palanca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de helices motor 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s-MX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( </a:t>
            </a:r>
            <a:r>
              <a:rPr lang="es-MX" sz="1200" dirty="0" err="1"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 derecho aumenta, </a:t>
            </a:r>
            <a:r>
              <a:rPr lang="es-MX" sz="1200" dirty="0" err="1">
                <a:latin typeface="Arial" panose="020B0604020202020204" pitchFamily="34" charset="0"/>
                <a:cs typeface="Arial" panose="020B0604020202020204" pitchFamily="34" charset="0"/>
              </a:rPr>
              <a:t>click</a:t>
            </a:r>
            <a:r>
              <a:rPr lang="es-MX" sz="1200" dirty="0">
                <a:latin typeface="Arial" panose="020B0604020202020204" pitchFamily="34" charset="0"/>
                <a:cs typeface="Arial" panose="020B0604020202020204" pitchFamily="34" charset="0"/>
              </a:rPr>
              <a:t> izquierdo disminuye</a:t>
            </a: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8- GPWS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ovrd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9-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palanca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pasos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flaps</a:t>
            </a: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10-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boton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test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despegue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1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Al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centro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entre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las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dos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palancas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potencia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con click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izq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. Se active el NOTCH,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este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se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desactiva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con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cualquier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cambio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potencia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para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activarlo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nuevamente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, se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debe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volver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dar</a:t>
            </a:r>
            <a:r>
              <a:rPr lang="en-US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 click </a:t>
            </a:r>
            <a:r>
              <a:rPr lang="en-US" sz="1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derecho</a:t>
            </a:r>
            <a:endParaRPr lang="en-US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2"/>
          <a:srcRect l="62463" t="31308" b="19660"/>
          <a:stretch/>
        </p:blipFill>
        <p:spPr>
          <a:xfrm>
            <a:off x="251520" y="188640"/>
            <a:ext cx="5115679" cy="4176464"/>
          </a:xfrm>
          <a:prstGeom prst="rect">
            <a:avLst/>
          </a:prstGeom>
        </p:spPr>
      </p:pic>
      <p:sp>
        <p:nvSpPr>
          <p:cNvPr id="6" name="5 Llamada con línea 2"/>
          <p:cNvSpPr/>
          <p:nvPr/>
        </p:nvSpPr>
        <p:spPr>
          <a:xfrm>
            <a:off x="182623" y="1412776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0</a:t>
            </a:r>
            <a:endParaRPr lang="es-ES_tradnl" dirty="0"/>
          </a:p>
        </p:txBody>
      </p:sp>
      <p:sp>
        <p:nvSpPr>
          <p:cNvPr id="7" name="5 Llamada con línea 2"/>
          <p:cNvSpPr/>
          <p:nvPr/>
        </p:nvSpPr>
        <p:spPr>
          <a:xfrm>
            <a:off x="109060" y="3068960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</a:t>
            </a:r>
            <a:endParaRPr lang="es-ES_tradnl" dirty="0"/>
          </a:p>
        </p:txBody>
      </p:sp>
      <p:sp>
        <p:nvSpPr>
          <p:cNvPr id="8" name="5 Llamada con línea 2"/>
          <p:cNvSpPr/>
          <p:nvPr/>
        </p:nvSpPr>
        <p:spPr>
          <a:xfrm>
            <a:off x="182623" y="3789040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68354"/>
              <a:gd name="adj4" fmla="val 176387"/>
              <a:gd name="adj5" fmla="val 153899"/>
              <a:gd name="adj6" fmla="val 356029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2</a:t>
            </a:r>
            <a:endParaRPr lang="es-ES_tradnl" dirty="0"/>
          </a:p>
        </p:txBody>
      </p:sp>
      <p:sp>
        <p:nvSpPr>
          <p:cNvPr id="9" name="5 Llamada con línea 2"/>
          <p:cNvSpPr/>
          <p:nvPr/>
        </p:nvSpPr>
        <p:spPr>
          <a:xfrm>
            <a:off x="1475656" y="1623863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3</a:t>
            </a:r>
            <a:endParaRPr lang="es-ES_tradnl" dirty="0"/>
          </a:p>
        </p:txBody>
      </p:sp>
      <p:sp>
        <p:nvSpPr>
          <p:cNvPr id="10" name="5 Llamada con línea 2"/>
          <p:cNvSpPr/>
          <p:nvPr/>
        </p:nvSpPr>
        <p:spPr>
          <a:xfrm>
            <a:off x="971600" y="2564904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4</a:t>
            </a:r>
            <a:endParaRPr lang="es-ES_tradnl" dirty="0"/>
          </a:p>
        </p:txBody>
      </p:sp>
      <p:sp>
        <p:nvSpPr>
          <p:cNvPr id="11" name="5 Llamada con línea 2"/>
          <p:cNvSpPr/>
          <p:nvPr/>
        </p:nvSpPr>
        <p:spPr>
          <a:xfrm>
            <a:off x="1799692" y="2564904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5</a:t>
            </a:r>
            <a:endParaRPr lang="es-ES_tradnl" dirty="0"/>
          </a:p>
        </p:txBody>
      </p:sp>
      <p:sp>
        <p:nvSpPr>
          <p:cNvPr id="13" name="5 Llamada con línea 2"/>
          <p:cNvSpPr/>
          <p:nvPr/>
        </p:nvSpPr>
        <p:spPr>
          <a:xfrm>
            <a:off x="2735796" y="31758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6</a:t>
            </a:r>
            <a:endParaRPr lang="es-ES_tradnl" dirty="0"/>
          </a:p>
        </p:txBody>
      </p:sp>
      <p:sp>
        <p:nvSpPr>
          <p:cNvPr id="14" name="5 Llamada con línea 2"/>
          <p:cNvSpPr/>
          <p:nvPr/>
        </p:nvSpPr>
        <p:spPr>
          <a:xfrm>
            <a:off x="3563888" y="3175832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7</a:t>
            </a:r>
            <a:endParaRPr lang="es-ES_tradnl" dirty="0"/>
          </a:p>
        </p:txBody>
      </p:sp>
      <p:sp>
        <p:nvSpPr>
          <p:cNvPr id="15" name="5 Llamada con línea 2"/>
          <p:cNvSpPr/>
          <p:nvPr/>
        </p:nvSpPr>
        <p:spPr>
          <a:xfrm>
            <a:off x="2634635" y="4129043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68354"/>
              <a:gd name="adj4" fmla="val 176387"/>
              <a:gd name="adj5" fmla="val 81798"/>
              <a:gd name="adj6" fmla="val 446393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8</a:t>
            </a:r>
            <a:endParaRPr lang="es-ES_tradnl" dirty="0"/>
          </a:p>
        </p:txBody>
      </p:sp>
      <p:sp>
        <p:nvSpPr>
          <p:cNvPr id="16" name="5 Llamada con línea 2"/>
          <p:cNvSpPr/>
          <p:nvPr/>
        </p:nvSpPr>
        <p:spPr>
          <a:xfrm>
            <a:off x="4339631" y="1588926"/>
            <a:ext cx="216024" cy="213744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86023"/>
              <a:gd name="adj5" fmla="val 293295"/>
              <a:gd name="adj6" fmla="val 218104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9</a:t>
            </a:r>
            <a:endParaRPr lang="es-ES_tradnl" dirty="0"/>
          </a:p>
        </p:txBody>
      </p:sp>
      <p:sp>
        <p:nvSpPr>
          <p:cNvPr id="17" name="5 Llamada con línea 2"/>
          <p:cNvSpPr/>
          <p:nvPr/>
        </p:nvSpPr>
        <p:spPr>
          <a:xfrm>
            <a:off x="4318098" y="3282704"/>
            <a:ext cx="475114" cy="255448"/>
          </a:xfrm>
          <a:prstGeom prst="borderCallout2">
            <a:avLst>
              <a:gd name="adj1" fmla="val 96820"/>
              <a:gd name="adj2" fmla="val 45272"/>
              <a:gd name="adj3" fmla="val 182774"/>
              <a:gd name="adj4" fmla="val 64861"/>
              <a:gd name="adj5" fmla="val 398739"/>
              <a:gd name="adj6" fmla="val 68485"/>
            </a:avLst>
          </a:prstGeom>
          <a:ln>
            <a:solidFill>
              <a:srgbClr val="FFC000"/>
            </a:solidFill>
          </a:ln>
          <a:effectLst>
            <a:outerShdw blurRad="63500" dist="25400" dir="8280000" algn="ctr" rotWithShape="0">
              <a:srgbClr val="000000">
                <a:alpha val="7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dirty="0" smtClean="0"/>
              <a:t>10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77912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10899910</TotalTime>
  <Words>679</Words>
  <Application>Microsoft Office PowerPoint</Application>
  <PresentationFormat>Presentación en pantalla (4:3)</PresentationFormat>
  <Paragraphs>160</Paragraphs>
  <Slides>12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5" baseType="lpstr">
      <vt:lpstr>Arial</vt:lpstr>
      <vt:lpstr>Calibri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Adrian León Aja</dc:creator>
  <cp:lastModifiedBy>Flanker</cp:lastModifiedBy>
  <cp:revision>155</cp:revision>
  <dcterms:created xsi:type="dcterms:W3CDTF">2012-10-29T13:37:44Z</dcterms:created>
  <dcterms:modified xsi:type="dcterms:W3CDTF">2023-09-12T14:05:31Z</dcterms:modified>
</cp:coreProperties>
</file>